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4" r:id="rId12"/>
    <p:sldId id="265" r:id="rId13"/>
    <p:sldId id="266" r:id="rId14"/>
    <p:sldId id="267" r:id="rId15"/>
    <p:sldId id="268" r:id="rId16"/>
    <p:sldId id="273" r:id="rId17"/>
    <p:sldId id="274" r:id="rId18"/>
    <p:sldId id="275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3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E47049-78F9-40B8-AE14-0472AE4E318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301E7D-58FE-4238-A0C6-437448DEAB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1.7</a:t>
            </a:r>
            <a:br>
              <a:rPr lang="en-US" dirty="0"/>
            </a:br>
            <a:r>
              <a:rPr lang="en-US" dirty="0"/>
              <a:t>Logarithms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2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a calculator to evaluate the following logarithms.</a:t>
                </a:r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(200)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=2.30</m:t>
                    </m:r>
                  </m:oMath>
                </a14:m>
                <a:endParaRPr lang="en-US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=1.53</m:t>
                    </m:r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(34)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=3.53</m:t>
                    </m:r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52" r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98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24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r>
              <a:rPr lang="en-US" dirty="0"/>
              <a:t>Set up a chart of values and plot the points.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9303654"/>
                  </p:ext>
                </p:extLst>
              </p:nvPr>
            </p:nvGraphicFramePr>
            <p:xfrm>
              <a:off x="304800" y="2209800"/>
              <a:ext cx="25908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62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3456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𝒍𝒏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=0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=.7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=1.1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=1.4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=1.7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9303654"/>
                  </p:ext>
                </p:extLst>
              </p:nvPr>
            </p:nvGraphicFramePr>
            <p:xfrm>
              <a:off x="304800" y="2209800"/>
              <a:ext cx="25908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6235"/>
                    <a:gridCol w="223456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639" r="-632759" b="-5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1639" b="-50491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1639" r="-632759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101639" b="-40491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1639" r="-632759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201639" b="-30491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6667" r="-632759" b="-2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306667" b="-21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0000" r="-632759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400000" b="-10655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0000" r="-632759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04" t="-500000" b="-655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5699443" cy="438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68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125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r>
              <a:rPr lang="en-US" dirty="0"/>
              <a:t>Set up a chart of values and plot the points.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1778421"/>
                  </p:ext>
                </p:extLst>
              </p:nvPr>
            </p:nvGraphicFramePr>
            <p:xfrm>
              <a:off x="1524000" y="2819400"/>
              <a:ext cx="5867401" cy="2667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67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0606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𝒍𝒐𝒈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=5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1+1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=5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=1.5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=5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2+1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=5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=2.4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=5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1+3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=5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4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=3.0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=5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1+4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=5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5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=3.5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=5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1+5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=5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6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=3.9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1778421"/>
                  </p:ext>
                </p:extLst>
              </p:nvPr>
            </p:nvGraphicFramePr>
            <p:xfrm>
              <a:off x="1524000" y="2819400"/>
              <a:ext cx="5867401" cy="2667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6768"/>
                    <a:gridCol w="5060633"/>
                  </a:tblGrid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1370" r="-632576" b="-5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1370" r="-481" b="-50411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101370" r="-632576" b="-4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101370" r="-481" b="-40411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201370" r="-632576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201370" r="-481" b="-30411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301370" r="-632576" b="-2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301370" r="-481" b="-20411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401370" r="-632576" b="-1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401370" r="-481" b="-10411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15" t="-501370" r="-632576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6125" t="-501370" r="-481" b="-41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8786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990600"/>
                <a:ext cx="7498080" cy="5257800"/>
              </a:xfrm>
            </p:spPr>
            <p:txBody>
              <a:bodyPr/>
              <a:lstStyle/>
              <a:p>
                <a:r>
                  <a:rPr lang="en-US" sz="2800" dirty="0"/>
                  <a:t>Graph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=5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990600"/>
                <a:ext cx="7498080" cy="5257800"/>
              </a:xfrm>
              <a:blipFill rotWithShape="1">
                <a:blip r:embed="rId2"/>
                <a:stretch>
                  <a:fillRect t="-1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0495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93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21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r>
              <a:rPr lang="en-US" dirty="0"/>
              <a:t>Set up a chart of values and plot the points.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931742"/>
                  </p:ext>
                </p:extLst>
              </p:nvPr>
            </p:nvGraphicFramePr>
            <p:xfrm>
              <a:off x="1524000" y="2819400"/>
              <a:ext cx="5867401" cy="2667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67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0606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𝒍𝒏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1+2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=1.1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2+2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4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=1.4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3+2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5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=1.7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4+2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6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=1.8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5+2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7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=1.9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931742"/>
                  </p:ext>
                </p:extLst>
              </p:nvPr>
            </p:nvGraphicFramePr>
            <p:xfrm>
              <a:off x="1524000" y="2819400"/>
              <a:ext cx="5867401" cy="2667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6768"/>
                    <a:gridCol w="5060633"/>
                  </a:tblGrid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370" r="-629545" b="-498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1370" b="-49863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1370" r="-629545" b="-398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101370" b="-39863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1370" r="-629545" b="-298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201370" b="-29863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5556" r="-629545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305556" b="-202778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0000" r="-62954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400000" b="-100000"/>
                          </a:stretch>
                        </a:blipFill>
                      </a:tcPr>
                    </a:tc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0000" r="-629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884" t="-50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1673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143000"/>
                <a:ext cx="7498080" cy="5105400"/>
              </a:xfrm>
            </p:spPr>
            <p:txBody>
              <a:bodyPr/>
              <a:lstStyle/>
              <a:p>
                <a:r>
                  <a:rPr lang="en-US" dirty="0"/>
                  <a:t>Graph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</m:t>
                    </m:r>
                  </m:oMath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143000"/>
                <a:ext cx="7498080" cy="5105400"/>
              </a:xfrm>
              <a:blipFill rotWithShape="1">
                <a:blip r:embed="rId2"/>
                <a:stretch>
                  <a:fillRect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616819" cy="487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203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/>
                  <a:t>A logarithmic model to approximate the percentage P of an adult height a male has reached at an age A from 11 and 18 is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Use the model to predict the boy’s percentage of height at age 15.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64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Basic Logarithms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Definition of a Logarithm: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98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age model the percentage of adult height.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/>
                            </a:rPr>
                            <m:t>12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=8.4+84</m:t>
                      </m:r>
                    </m:oMath>
                  </m:oMathPara>
                </a14:m>
                <a:endParaRPr lang="en-US" b="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=92.4%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69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model in example 8 to predict the boy’s percentage of height at age 13.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640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>
                    <a:latin typeface="Cambria Math"/>
                  </a:rPr>
                  <a:t>Use the model to find the percentage of the boy’s height:</a:t>
                </a:r>
              </a:p>
              <a:p>
                <a:pPr marL="82296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r>
                        <a:rPr lang="en-US" i="1" smtClean="0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=12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+84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89.7 %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68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96646" indent="-514350"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=243</m:t>
                    </m:r>
                  </m:oMath>
                </a14:m>
                <a:r>
                  <a:rPr lang="en-US" dirty="0"/>
                  <a:t> as a logarithmic equation</a:t>
                </a:r>
              </a:p>
              <a:p>
                <a:pPr marL="596646" indent="-514350">
                  <a:buFont typeface="Wingdings 2"/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10,000</m:t>
                    </m:r>
                  </m:oMath>
                </a14:m>
                <a:r>
                  <a:rPr lang="en-US" dirty="0"/>
                  <a:t> as a logarithmic equation</a:t>
                </a:r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49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96646" indent="-514350"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=243</m:t>
                    </m:r>
                  </m:oMath>
                </a14:m>
                <a:r>
                  <a:rPr lang="en-US" dirty="0"/>
                  <a:t> as a logarithmic equation:</a:t>
                </a:r>
              </a:p>
              <a:p>
                <a:pPr marL="596646" indent="-514350">
                  <a:buAutoNum type="alphaUcParenR"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Answer: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243=5</m:t>
                        </m:r>
                      </m:e>
                    </m:func>
                  </m:oMath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B)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=10,000</m:t>
                    </m:r>
                  </m:oMath>
                </a14:m>
                <a:r>
                  <a:rPr lang="en-US" dirty="0"/>
                  <a:t> as a logarithmic equation: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Answer: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10,000=4</m:t>
                        </m:r>
                      </m:e>
                    </m:func>
                  </m:oMath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6" t="-2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79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409677"/>
                <a:ext cx="7498080" cy="4800600"/>
              </a:xfrm>
            </p:spPr>
            <p:txBody>
              <a:bodyPr/>
              <a:lstStyle/>
              <a:p>
                <a:pPr marL="596646" indent="-514350"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=64</m:t>
                    </m:r>
                  </m:oMath>
                </a14:m>
                <a:r>
                  <a:rPr lang="en-US" dirty="0"/>
                  <a:t> as a logarithmic equation</a:t>
                </a:r>
              </a:p>
              <a:p>
                <a:pPr marL="596646" indent="-514350">
                  <a:buFont typeface="Wingdings 2"/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100</m:t>
                    </m:r>
                  </m:oMath>
                </a14:m>
                <a:r>
                  <a:rPr lang="en-US" dirty="0"/>
                  <a:t> as a logarithmic equation</a:t>
                </a:r>
              </a:p>
              <a:p>
                <a:pPr marL="596646" indent="-514350">
                  <a:buFont typeface="Wingdings 2"/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as a logarithmic equation</a:t>
                </a:r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409677"/>
                <a:ext cx="7498080" cy="4800600"/>
              </a:xfrm>
              <a:blipFill>
                <a:blip r:embed="rId2"/>
                <a:stretch>
                  <a:fillRect l="-169" t="-1583" r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96646" indent="-514350">
                  <a:buAutoNum type="alphaUcParenR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=64</m:t>
                    </m:r>
                  </m:oMath>
                </a14:m>
                <a:r>
                  <a:rPr lang="en-US" dirty="0"/>
                  <a:t> as a logarithmic equation:</a:t>
                </a:r>
              </a:p>
              <a:p>
                <a:pPr marL="82296" indent="0">
                  <a:buNone/>
                </a:pPr>
                <a:r>
                  <a:rPr lang="en-US" dirty="0"/>
                  <a:t>Answer: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64=3</m:t>
                        </m:r>
                      </m:e>
                    </m:func>
                  </m:oMath>
                </a14:m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B)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100</m:t>
                    </m:r>
                  </m:oMath>
                </a14:m>
                <a:r>
                  <a:rPr lang="en-US" dirty="0"/>
                  <a:t> as a logarithmic equation:</a:t>
                </a:r>
              </a:p>
              <a:p>
                <a:pPr marL="82296" indent="0">
                  <a:buNone/>
                </a:pPr>
                <a:r>
                  <a:rPr lang="en-US" dirty="0"/>
                  <a:t>Answer: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100=2</m:t>
                        </m:r>
                      </m:e>
                    </m:func>
                  </m:oMath>
                </a14:m>
                <a:endParaRPr lang="en-US" dirty="0"/>
              </a:p>
              <a:p>
                <a:pPr marL="82296" indent="0">
                  <a:buNone/>
                </a:pPr>
                <a:r>
                  <a:rPr lang="en-US" dirty="0"/>
                  <a:t>C)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as a logarithmic equation: </a:t>
                </a:r>
              </a:p>
              <a:p>
                <a:pPr marL="82296" indent="0">
                  <a:buNone/>
                </a:pPr>
                <a:r>
                  <a:rPr lang="en-US" dirty="0"/>
                  <a:t>Answer: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1=0</m:t>
                        </m:r>
                      </m:e>
                    </m:func>
                  </m:oMath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6" t="-1652" r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29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Write each logarithmic equation as an exponential equation.</a:t>
                </a:r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125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100,000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endParaRPr lang="en-US" b="0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14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125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=125</m:t>
                    </m:r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100,000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=100,000</m:t>
                    </m:r>
                  </m:oMath>
                </a14:m>
                <a:endParaRPr lang="en-US" b="0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70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a calculator to evaluate the following logarithms. Round to the nearest hundredth.</a:t>
                </a:r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(200)</m:t>
                        </m:r>
                      </m:e>
                    </m:func>
                  </m:oMath>
                </a14:m>
                <a:endParaRPr lang="en-US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e>
                        </m:d>
                      </m:e>
                    </m:func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(34)</m:t>
                        </m:r>
                      </m:e>
                    </m:func>
                  </m:oMath>
                </a14:m>
                <a:endParaRPr lang="en-US" b="0" dirty="0"/>
              </a:p>
              <a:p>
                <a:pPr marL="596646" indent="-514350">
                  <a:buAutoNum type="alphaU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52" r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43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1324</TotalTime>
  <Words>537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Cambria Math</vt:lpstr>
      <vt:lpstr>Gill Sans MT</vt:lpstr>
      <vt:lpstr>Verdana</vt:lpstr>
      <vt:lpstr>Wingdings 2</vt:lpstr>
      <vt:lpstr>Solstice</vt:lpstr>
      <vt:lpstr>Section 1.7 Logarithms</vt:lpstr>
      <vt:lpstr> Basic Logarithms  </vt:lpstr>
      <vt:lpstr>Example 1</vt:lpstr>
      <vt:lpstr>Solution to Example 1</vt:lpstr>
      <vt:lpstr>Example 2</vt:lpstr>
      <vt:lpstr>Solution to Example 2</vt:lpstr>
      <vt:lpstr>Example 3</vt:lpstr>
      <vt:lpstr>Solution to Example 3</vt:lpstr>
      <vt:lpstr>Example 4</vt:lpstr>
      <vt:lpstr>Solution to Example 4</vt:lpstr>
      <vt:lpstr>Example 5</vt:lpstr>
      <vt:lpstr>Solution to Example 5</vt:lpstr>
      <vt:lpstr>Example 6</vt:lpstr>
      <vt:lpstr>Solution to Example 6</vt:lpstr>
      <vt:lpstr>Solution to Example 6</vt:lpstr>
      <vt:lpstr>Example 7</vt:lpstr>
      <vt:lpstr>Solution to Example 7</vt:lpstr>
      <vt:lpstr>Solution to Example 7</vt:lpstr>
      <vt:lpstr>Example 8</vt:lpstr>
      <vt:lpstr>Solution to Example 8</vt:lpstr>
      <vt:lpstr>Example 9</vt:lpstr>
      <vt:lpstr>Solution to Example 9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 Logarithms</dc:title>
  <dc:creator>Case, William</dc:creator>
  <cp:lastModifiedBy>Sorensen, Erik</cp:lastModifiedBy>
  <cp:revision>23</cp:revision>
  <dcterms:created xsi:type="dcterms:W3CDTF">2015-05-11T11:43:08Z</dcterms:created>
  <dcterms:modified xsi:type="dcterms:W3CDTF">2020-05-11T16:56:49Z</dcterms:modified>
</cp:coreProperties>
</file>